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9" r:id="rId3"/>
    <p:sldId id="260" r:id="rId4"/>
    <p:sldId id="261" r:id="rId5"/>
    <p:sldId id="262" r:id="rId6"/>
    <p:sldId id="263" r:id="rId7"/>
    <p:sldId id="264" r:id="rId8"/>
    <p:sldId id="265" r:id="rId9"/>
    <p:sldId id="280" r:id="rId10"/>
    <p:sldId id="275" r:id="rId11"/>
    <p:sldId id="276" r:id="rId12"/>
    <p:sldId id="281" r:id="rId13"/>
    <p:sldId id="268" r:id="rId14"/>
    <p:sldId id="269" r:id="rId15"/>
    <p:sldId id="282" r:id="rId16"/>
    <p:sldId id="279" r:id="rId17"/>
    <p:sldId id="267" r:id="rId18"/>
    <p:sldId id="272" r:id="rId19"/>
    <p:sldId id="278" r:id="rId20"/>
    <p:sldId id="283"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4" d="100"/>
          <a:sy n="44" d="100"/>
        </p:scale>
        <p:origin x="-62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022AB69-49A1-418E-A0FC-B0EF1E7B232C}" type="datetimeFigureOut">
              <a:rPr lang="en-US" smtClean="0"/>
              <a:t>6/2/2014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C7454-18CE-4D6B-87ED-55FD9B8F7751}"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22AB69-49A1-418E-A0FC-B0EF1E7B232C}" type="datetimeFigureOut">
              <a:rPr lang="en-US" smtClean="0"/>
              <a:t>6/2/2014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C7454-18CE-4D6B-87ED-55FD9B8F77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22AB69-49A1-418E-A0FC-B0EF1E7B232C}" type="datetimeFigureOut">
              <a:rPr lang="en-US" smtClean="0"/>
              <a:t>6/2/2014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C7454-18CE-4D6B-87ED-55FD9B8F77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22AB69-49A1-418E-A0FC-B0EF1E7B232C}" type="datetimeFigureOut">
              <a:rPr lang="en-US" smtClean="0"/>
              <a:t>6/2/2014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C7454-18CE-4D6B-87ED-55FD9B8F77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22AB69-49A1-418E-A0FC-B0EF1E7B232C}" type="datetimeFigureOut">
              <a:rPr lang="en-US" smtClean="0"/>
              <a:t>6/2/2014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DC7454-18CE-4D6B-87ED-55FD9B8F7751}"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022AB69-49A1-418E-A0FC-B0EF1E7B232C}" type="datetimeFigureOut">
              <a:rPr lang="en-US" smtClean="0"/>
              <a:t>6/2/2014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DC7454-18CE-4D6B-87ED-55FD9B8F77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022AB69-49A1-418E-A0FC-B0EF1E7B232C}" type="datetimeFigureOut">
              <a:rPr lang="en-US" smtClean="0"/>
              <a:t>6/2/2014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DC7454-18CE-4D6B-87ED-55FD9B8F7751}"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22AB69-49A1-418E-A0FC-B0EF1E7B232C}" type="datetimeFigureOut">
              <a:rPr lang="en-US" smtClean="0"/>
              <a:t>6/2/2014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DC7454-18CE-4D6B-87ED-55FD9B8F77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22AB69-49A1-418E-A0FC-B0EF1E7B232C}" type="datetimeFigureOut">
              <a:rPr lang="en-US" smtClean="0"/>
              <a:t>6/2/2014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DC7454-18CE-4D6B-87ED-55FD9B8F77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22AB69-49A1-418E-A0FC-B0EF1E7B232C}" type="datetimeFigureOut">
              <a:rPr lang="en-US" smtClean="0"/>
              <a:t>6/2/2014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DC7454-18CE-4D6B-87ED-55FD9B8F7751}"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22AB69-49A1-418E-A0FC-B0EF1E7B232C}" type="datetimeFigureOut">
              <a:rPr lang="en-US" smtClean="0"/>
              <a:t>6/2/2014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DC7454-18CE-4D6B-87ED-55FD9B8F77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022AB69-49A1-418E-A0FC-B0EF1E7B232C}" type="datetimeFigureOut">
              <a:rPr lang="en-US" smtClean="0"/>
              <a:t>6/2/2014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7DC7454-18CE-4D6B-87ED-55FD9B8F77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NMCS Conditioning &amp; Weight Training</a:t>
            </a:r>
            <a:endParaRPr lang="en-US" dirty="0"/>
          </a:p>
        </p:txBody>
      </p:sp>
      <p:sp>
        <p:nvSpPr>
          <p:cNvPr id="3" name="Subtitle 2"/>
          <p:cNvSpPr>
            <a:spLocks noGrp="1"/>
          </p:cNvSpPr>
          <p:nvPr>
            <p:ph type="subTitle" idx="1"/>
          </p:nvPr>
        </p:nvSpPr>
        <p:spPr/>
        <p:txBody>
          <a:bodyPr/>
          <a:lstStyle/>
          <a:p>
            <a:r>
              <a:rPr lang="en-US" dirty="0" smtClean="0"/>
              <a:t>Summer 2014</a:t>
            </a:r>
            <a:endParaRPr lang="en-US" dirty="0"/>
          </a:p>
        </p:txBody>
      </p:sp>
    </p:spTree>
    <p:extLst>
      <p:ext uri="{BB962C8B-B14F-4D97-AF65-F5344CB8AC3E}">
        <p14:creationId xmlns:p14="http://schemas.microsoft.com/office/powerpoint/2010/main" val="2702742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This is why we use Deadlifts, Cleans, Snatch, Pull ups, Rows, and Shrugs.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36859" y="1600200"/>
            <a:ext cx="4070281" cy="4876800"/>
          </a:xfrm>
        </p:spPr>
      </p:pic>
    </p:spTree>
    <p:extLst>
      <p:ext uri="{BB962C8B-B14F-4D97-AF65-F5344CB8AC3E}">
        <p14:creationId xmlns:p14="http://schemas.microsoft.com/office/powerpoint/2010/main" val="41790520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Key Point to Athleticism - </a:t>
            </a:r>
            <a:endParaRPr lang="en-US" dirty="0"/>
          </a:p>
        </p:txBody>
      </p:sp>
      <p:sp>
        <p:nvSpPr>
          <p:cNvPr id="3" name="Content Placeholder 2"/>
          <p:cNvSpPr>
            <a:spLocks noGrp="1"/>
          </p:cNvSpPr>
          <p:nvPr>
            <p:ph idx="1"/>
          </p:nvPr>
        </p:nvSpPr>
        <p:spPr/>
        <p:txBody>
          <a:bodyPr/>
          <a:lstStyle/>
          <a:p>
            <a:r>
              <a:rPr lang="en-US" dirty="0"/>
              <a:t>FREE WEIGHTS RULE!  </a:t>
            </a:r>
            <a:endParaRPr lang="en-US" dirty="0" smtClean="0"/>
          </a:p>
          <a:p>
            <a:r>
              <a:rPr lang="en-US" dirty="0" smtClean="0"/>
              <a:t>Weight </a:t>
            </a:r>
            <a:r>
              <a:rPr lang="en-US" dirty="0"/>
              <a:t>machines are designed to mimic free weight exercises and body weight exercises.  Machines, in general, are a poor choice for developing well rounded fitness.  They eliminate planes of movement, eliminate the need for stabilization, and allow people to sit or lie down during exercise. </a:t>
            </a:r>
            <a:endParaRPr lang="en-US" dirty="0" smtClean="0"/>
          </a:p>
          <a:p>
            <a:r>
              <a:rPr lang="en-US" dirty="0" smtClean="0"/>
              <a:t>If </a:t>
            </a:r>
            <a:r>
              <a:rPr lang="en-US" dirty="0"/>
              <a:t>you have a weight machine in your basement, and you enjoy using it, then I wouldn’t expect you to get rid of it and buy a bunch of free </a:t>
            </a:r>
            <a:r>
              <a:rPr lang="en-US" dirty="0" smtClean="0"/>
              <a:t>weights, but if given a choice go with free weights.</a:t>
            </a:r>
            <a:endParaRPr lang="en-US" dirty="0"/>
          </a:p>
        </p:txBody>
      </p:sp>
    </p:spTree>
    <p:extLst>
      <p:ext uri="{BB962C8B-B14F-4D97-AF65-F5344CB8AC3E}">
        <p14:creationId xmlns:p14="http://schemas.microsoft.com/office/powerpoint/2010/main" val="11986060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28600"/>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410200"/>
          </a:xfrm>
        </p:spPr>
        <p:txBody>
          <a:bodyPr>
            <a:normAutofit/>
          </a:bodyPr>
          <a:lstStyle/>
          <a:p>
            <a:pPr algn="ctr"/>
            <a:endParaRPr lang="en-US" sz="4000" dirty="0" smtClean="0"/>
          </a:p>
          <a:p>
            <a:pPr algn="ctr"/>
            <a:r>
              <a:rPr lang="en-US" sz="6600" dirty="0" smtClean="0"/>
              <a:t>Here are the primary lifts we will be focusing on.</a:t>
            </a:r>
            <a:endParaRPr lang="en-US" sz="6600" dirty="0"/>
          </a:p>
        </p:txBody>
      </p:sp>
    </p:spTree>
    <p:extLst>
      <p:ext uri="{BB962C8B-B14F-4D97-AF65-F5344CB8AC3E}">
        <p14:creationId xmlns:p14="http://schemas.microsoft.com/office/powerpoint/2010/main" val="3452324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76400"/>
          </a:xfrm>
        </p:spPr>
        <p:txBody>
          <a:bodyPr>
            <a:normAutofit fontScale="90000"/>
          </a:bodyPr>
          <a:lstStyle/>
          <a:p>
            <a:r>
              <a:rPr lang="en-US" dirty="0" smtClean="0"/>
              <a:t>Deadlift</a:t>
            </a:r>
            <a:br>
              <a:rPr lang="en-US" dirty="0" smtClean="0"/>
            </a:br>
            <a:r>
              <a:rPr lang="en-US" sz="2200" dirty="0" smtClean="0"/>
              <a:t>The greatest way to strengthen your back, hips, and Hamstrings.  These are the key to explosive hip extension.  It is imperative to learn and strengthen the dead lift before trying the more explosive lifts; the snatch and the clean &amp; jerk.</a:t>
            </a:r>
            <a:endParaRPr lang="en-US" sz="2200" dirty="0"/>
          </a:p>
        </p:txBody>
      </p:sp>
      <p:pic>
        <p:nvPicPr>
          <p:cNvPr id="11266" name="Picture 2" descr="C:\Users\Nikki\Desktop\Personal Training\illustrations\Deadlift.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222500" y="2470150"/>
            <a:ext cx="4699000" cy="3136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9811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 and Good Form</a:t>
            </a:r>
            <a:endParaRPr lang="en-US" dirty="0"/>
          </a:p>
        </p:txBody>
      </p:sp>
      <p:pic>
        <p:nvPicPr>
          <p:cNvPr id="12290" name="Picture 2" descr="C:\Users\Nikki\Desktop\Personal Training\illustrations\deadlift-technique-rounding-the-back-neutral-spine.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1905000"/>
            <a:ext cx="7162800" cy="42672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133600" y="2336800"/>
            <a:ext cx="990600" cy="369332"/>
          </a:xfrm>
          <a:prstGeom prst="rect">
            <a:avLst/>
          </a:prstGeom>
          <a:noFill/>
        </p:spPr>
        <p:txBody>
          <a:bodyPr wrap="square" rtlCol="0">
            <a:spAutoFit/>
          </a:bodyPr>
          <a:lstStyle/>
          <a:p>
            <a:r>
              <a:rPr lang="en-US" dirty="0" smtClean="0"/>
              <a:t>Wrong</a:t>
            </a:r>
            <a:endParaRPr lang="en-US" dirty="0"/>
          </a:p>
        </p:txBody>
      </p:sp>
    </p:spTree>
    <p:extLst>
      <p:ext uri="{BB962C8B-B14F-4D97-AF65-F5344CB8AC3E}">
        <p14:creationId xmlns:p14="http://schemas.microsoft.com/office/powerpoint/2010/main" val="25766806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95400"/>
          </a:xfrm>
        </p:spPr>
        <p:txBody>
          <a:bodyPr>
            <a:normAutofit fontScale="90000"/>
          </a:bodyPr>
          <a:lstStyle/>
          <a:p>
            <a:r>
              <a:rPr lang="en-US" dirty="0" smtClean="0"/>
              <a:t>Power Snatch</a:t>
            </a:r>
            <a:br>
              <a:rPr lang="en-US" dirty="0" smtClean="0"/>
            </a:br>
            <a:r>
              <a:rPr lang="en-US" sz="2200" dirty="0">
                <a:solidFill>
                  <a:srgbClr val="D2533C"/>
                </a:solidFill>
              </a:rPr>
              <a:t>Using explosive hip and back extension to generate enough momentum to get a weight up </a:t>
            </a:r>
            <a:r>
              <a:rPr lang="en-US" sz="2200" dirty="0" smtClean="0">
                <a:solidFill>
                  <a:srgbClr val="D2533C"/>
                </a:solidFill>
              </a:rPr>
              <a:t>over head </a:t>
            </a:r>
            <a:r>
              <a:rPr lang="en-US" sz="2200" dirty="0">
                <a:solidFill>
                  <a:srgbClr val="D2533C"/>
                </a:solidFill>
              </a:rPr>
              <a:t>that is too heavy to lift strictly</a:t>
            </a:r>
            <a:r>
              <a:rPr lang="en-US" dirty="0">
                <a:solidFill>
                  <a:srgbClr val="D2533C"/>
                </a:solidFill>
              </a:rPr>
              <a:t>.</a:t>
            </a:r>
            <a:endParaRPr lang="en-US" dirty="0"/>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4639" y="2819400"/>
            <a:ext cx="8554721" cy="243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42596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95400"/>
          </a:xfrm>
        </p:spPr>
        <p:txBody>
          <a:bodyPr>
            <a:normAutofit fontScale="90000"/>
          </a:bodyPr>
          <a:lstStyle/>
          <a:p>
            <a:r>
              <a:rPr lang="en-US" dirty="0" smtClean="0"/>
              <a:t>Power Clean</a:t>
            </a:r>
            <a:br>
              <a:rPr lang="en-US" dirty="0" smtClean="0"/>
            </a:br>
            <a:r>
              <a:rPr lang="en-US" sz="2200" dirty="0" smtClean="0"/>
              <a:t>Using explosive hip and back extension to generate enough momentum to get a weight up to shoulder level that is too heavy to lift strictly</a:t>
            </a:r>
            <a:r>
              <a:rPr lang="en-US" dirty="0" smtClean="0"/>
              <a: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6400" y="1981201"/>
            <a:ext cx="5257800" cy="2590800"/>
          </a:xfrm>
        </p:spPr>
      </p:pic>
    </p:spTree>
    <p:extLst>
      <p:ext uri="{BB962C8B-B14F-4D97-AF65-F5344CB8AC3E}">
        <p14:creationId xmlns:p14="http://schemas.microsoft.com/office/powerpoint/2010/main" val="39185520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Squat and it’s variations.  </a:t>
            </a:r>
            <a:br>
              <a:rPr lang="en-US" dirty="0" smtClean="0"/>
            </a:br>
            <a:r>
              <a:rPr lang="en-US" sz="2200" dirty="0" smtClean="0"/>
              <a:t>Crucial for developing full body strength, balance, and midline stabilization</a:t>
            </a:r>
            <a:r>
              <a:rPr lang="en-US" dirty="0" smtClean="0"/>
              <a:t>.</a:t>
            </a:r>
            <a:endParaRPr lang="en-US" dirty="0"/>
          </a:p>
        </p:txBody>
      </p:sp>
      <p:pic>
        <p:nvPicPr>
          <p:cNvPr id="10242" name="Picture 2" descr="C:\Users\Nikki\Desktop\Personal Training\illustrations\squat-variants illustration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19200" y="1676400"/>
            <a:ext cx="5867400"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622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524000"/>
          </a:xfrm>
        </p:spPr>
        <p:txBody>
          <a:bodyPr>
            <a:normAutofit/>
          </a:bodyPr>
          <a:lstStyle/>
          <a:p>
            <a:r>
              <a:rPr lang="en-US" dirty="0" smtClean="0"/>
              <a:t>The Press and it’s variations</a:t>
            </a:r>
            <a:br>
              <a:rPr lang="en-US" dirty="0" smtClean="0"/>
            </a:br>
            <a:r>
              <a:rPr lang="en-US" sz="2200" dirty="0" smtClean="0"/>
              <a:t>Crucial for developing upper body strength and full body balance and midline stabilization.</a:t>
            </a:r>
            <a:endParaRPr lang="en-US" sz="22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19350" y="2000250"/>
            <a:ext cx="4305300" cy="4076700"/>
          </a:xfrm>
        </p:spPr>
      </p:pic>
    </p:spTree>
    <p:extLst>
      <p:ext uri="{BB962C8B-B14F-4D97-AF65-F5344CB8AC3E}">
        <p14:creationId xmlns:p14="http://schemas.microsoft.com/office/powerpoint/2010/main" val="21306443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524000"/>
          </a:xfrm>
        </p:spPr>
        <p:txBody>
          <a:bodyPr>
            <a:normAutofit fontScale="90000"/>
          </a:bodyPr>
          <a:lstStyle/>
          <a:p>
            <a:r>
              <a:rPr lang="en-US" dirty="0" smtClean="0"/>
              <a:t>The Bench Press </a:t>
            </a:r>
            <a:r>
              <a:rPr lang="en-US" sz="3600" dirty="0" smtClean="0"/>
              <a:t>is a variation of the Press.  </a:t>
            </a:r>
            <a:r>
              <a:rPr lang="en-US" dirty="0" smtClean="0"/>
              <a:t/>
            </a:r>
            <a:br>
              <a:rPr lang="en-US" dirty="0" smtClean="0"/>
            </a:br>
            <a:r>
              <a:rPr lang="en-US" sz="2200" dirty="0" smtClean="0"/>
              <a:t>We will use this as an accessory exercise for upper body strength, but it has very little practical sport application.</a:t>
            </a:r>
            <a:endParaRPr lang="en-US" sz="22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2438400"/>
            <a:ext cx="5486400" cy="2667000"/>
          </a:xfrm>
        </p:spPr>
      </p:pic>
    </p:spTree>
    <p:extLst>
      <p:ext uri="{BB962C8B-B14F-4D97-AF65-F5344CB8AC3E}">
        <p14:creationId xmlns:p14="http://schemas.microsoft.com/office/powerpoint/2010/main" val="375343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944562"/>
          </a:xfrm>
        </p:spPr>
        <p:txBody>
          <a:bodyPr/>
          <a:lstStyle/>
          <a:p>
            <a:r>
              <a:rPr lang="en-US" dirty="0" smtClean="0"/>
              <a:t>Flexibility/Mobility</a:t>
            </a:r>
            <a:endParaRPr lang="en-US" dirty="0"/>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142523" y="1783242"/>
            <a:ext cx="6858954" cy="4510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50294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Calisthenics/Gymnastics</a:t>
            </a:r>
            <a:endParaRPr lang="en-US" dirty="0"/>
          </a:p>
        </p:txBody>
      </p:sp>
      <p:sp>
        <p:nvSpPr>
          <p:cNvPr id="3" name="Content Placeholder 2"/>
          <p:cNvSpPr>
            <a:spLocks noGrp="1"/>
          </p:cNvSpPr>
          <p:nvPr>
            <p:ph idx="1"/>
          </p:nvPr>
        </p:nvSpPr>
        <p:spPr/>
        <p:txBody>
          <a:bodyPr>
            <a:normAutofit/>
          </a:bodyPr>
          <a:lstStyle/>
          <a:p>
            <a:endParaRPr lang="en-US" sz="3200" dirty="0" smtClean="0"/>
          </a:p>
          <a:p>
            <a:r>
              <a:rPr lang="en-US" sz="3200" dirty="0" smtClean="0"/>
              <a:t>We will teach the athletes a variety of body weight movements as well. </a:t>
            </a:r>
          </a:p>
          <a:p>
            <a:r>
              <a:rPr lang="en-US" sz="3200" dirty="0" smtClean="0"/>
              <a:t>Push ups, Pull ups, Dips, Squats, Lunges, and many variations of those.</a:t>
            </a:r>
            <a:endParaRPr lang="en-US" sz="3200" dirty="0"/>
          </a:p>
        </p:txBody>
      </p:sp>
    </p:spTree>
    <p:extLst>
      <p:ext uri="{BB962C8B-B14F-4D97-AF65-F5344CB8AC3E}">
        <p14:creationId xmlns:p14="http://schemas.microsoft.com/office/powerpoint/2010/main" val="27377339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p:txBody>
          <a:bodyPr>
            <a:normAutofit fontScale="70000" lnSpcReduction="20000"/>
          </a:bodyPr>
          <a:lstStyle/>
          <a:p>
            <a:r>
              <a:rPr lang="en-US" dirty="0"/>
              <a:t>Eat meat and vegetables, nuts and seeds, some fruit, little starch and no sugar.</a:t>
            </a:r>
          </a:p>
          <a:p>
            <a:r>
              <a:rPr lang="en-US" dirty="0"/>
              <a:t>Limit food intake to amounts that will support exercise but not body fat.</a:t>
            </a:r>
          </a:p>
          <a:p>
            <a:endParaRPr lang="en-US" dirty="0"/>
          </a:p>
          <a:p>
            <a:r>
              <a:rPr lang="en-US" dirty="0"/>
              <a:t>Master the basics of calisthenics &amp; gymnastics:</a:t>
            </a:r>
          </a:p>
          <a:p>
            <a:r>
              <a:rPr lang="en-US" dirty="0"/>
              <a:t>Push ups, pull ups, dips, rope climbing, sit ups, press to handstands, somersaults, and holds.</a:t>
            </a:r>
          </a:p>
          <a:p>
            <a:endParaRPr lang="en-US" dirty="0"/>
          </a:p>
          <a:p>
            <a:r>
              <a:rPr lang="en-US" dirty="0"/>
              <a:t>Practice and train all variations of the major lifts: </a:t>
            </a:r>
          </a:p>
          <a:p>
            <a:r>
              <a:rPr lang="en-US" dirty="0"/>
              <a:t>Deadlifts, squats, presses, clean &amp; jerk, and snatch. </a:t>
            </a:r>
          </a:p>
          <a:p>
            <a:endParaRPr lang="en-US" dirty="0"/>
          </a:p>
          <a:p>
            <a:r>
              <a:rPr lang="en-US" dirty="0"/>
              <a:t>Run, bike, swim, row - hard and fast.</a:t>
            </a:r>
          </a:p>
          <a:p>
            <a:endParaRPr lang="en-US" dirty="0"/>
          </a:p>
          <a:p>
            <a:r>
              <a:rPr lang="en-US" dirty="0"/>
              <a:t>Five or six days per week mix these elements in as many combinations and patterns as creativity will allow. Routine is the enemy.  </a:t>
            </a:r>
            <a:endParaRPr lang="en-US" dirty="0" smtClean="0"/>
          </a:p>
          <a:p>
            <a:endParaRPr lang="en-US" dirty="0"/>
          </a:p>
          <a:p>
            <a:r>
              <a:rPr lang="en-US" dirty="0" smtClean="0"/>
              <a:t>Focus </a:t>
            </a:r>
            <a:r>
              <a:rPr lang="en-US" dirty="0"/>
              <a:t>on your weaknesses until they become a strength.</a:t>
            </a:r>
          </a:p>
          <a:p>
            <a:endParaRPr lang="en-US" dirty="0"/>
          </a:p>
          <a:p>
            <a:r>
              <a:rPr lang="en-US" dirty="0"/>
              <a:t>Keep workouts short and intense.</a:t>
            </a:r>
          </a:p>
          <a:p>
            <a:endParaRPr lang="en-US" dirty="0"/>
          </a:p>
        </p:txBody>
      </p:sp>
    </p:spTree>
    <p:extLst>
      <p:ext uri="{BB962C8B-B14F-4D97-AF65-F5344CB8AC3E}">
        <p14:creationId xmlns:p14="http://schemas.microsoft.com/office/powerpoint/2010/main" val="1192015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Cervical/Thoracic Extension</a:t>
            </a:r>
            <a:endParaRPr lang="en-US" dirty="0"/>
          </a:p>
        </p:txBody>
      </p:sp>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905000"/>
            <a:ext cx="7772399"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87034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Rotation</a:t>
            </a:r>
            <a:endParaRPr lang="en-US" dirty="0"/>
          </a:p>
        </p:txBody>
      </p:sp>
      <p:pic>
        <p:nvPicPr>
          <p:cNvPr id="717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905000"/>
            <a:ext cx="75438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8523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Hamstrings</a:t>
            </a:r>
            <a:endParaRPr lang="en-US" dirty="0"/>
          </a:p>
        </p:txBody>
      </p:sp>
      <p:pic>
        <p:nvPicPr>
          <p:cNvPr id="819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142523" y="2738193"/>
            <a:ext cx="6858954" cy="2600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0897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Nutrition/Diet</a:t>
            </a:r>
            <a:endParaRPr lang="en-US" dirty="0"/>
          </a:p>
        </p:txBody>
      </p:sp>
      <p:sp>
        <p:nvSpPr>
          <p:cNvPr id="3" name="Content Placeholder 2"/>
          <p:cNvSpPr>
            <a:spLocks noGrp="1"/>
          </p:cNvSpPr>
          <p:nvPr>
            <p:ph idx="1"/>
          </p:nvPr>
        </p:nvSpPr>
        <p:spPr/>
        <p:txBody>
          <a:bodyPr/>
          <a:lstStyle/>
          <a:p>
            <a:r>
              <a:rPr lang="en-US" dirty="0"/>
              <a:t>Eat</a:t>
            </a:r>
          </a:p>
          <a:p>
            <a:r>
              <a:rPr lang="en-US" dirty="0"/>
              <a:t>Meat and Fresh Vegetables</a:t>
            </a:r>
          </a:p>
          <a:p>
            <a:r>
              <a:rPr lang="en-US" dirty="0"/>
              <a:t>Nuts and Seeds</a:t>
            </a:r>
          </a:p>
          <a:p>
            <a:r>
              <a:rPr lang="en-US" dirty="0"/>
              <a:t>Some Fruit and Dairy</a:t>
            </a:r>
          </a:p>
          <a:p>
            <a:r>
              <a:rPr lang="en-US" dirty="0"/>
              <a:t>Little or NO Starch (Starch is simple carbohydrates. Breads, Cereals, Pasta, Potatoes, and Rice)</a:t>
            </a:r>
          </a:p>
          <a:p>
            <a:r>
              <a:rPr lang="en-US" dirty="0"/>
              <a:t>And NO SUGAR.</a:t>
            </a:r>
          </a:p>
        </p:txBody>
      </p:sp>
    </p:spTree>
    <p:extLst>
      <p:ext uri="{BB962C8B-B14F-4D97-AF65-F5344CB8AC3E}">
        <p14:creationId xmlns:p14="http://schemas.microsoft.com/office/powerpoint/2010/main" val="2158523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304800"/>
          </a:xfrm>
        </p:spPr>
        <p:txBody>
          <a:bodyPr>
            <a:normAutofit fontScale="90000"/>
          </a:bodyPr>
          <a:lstStyle/>
          <a:p>
            <a:endParaRPr lang="en-US" dirty="0"/>
          </a:p>
        </p:txBody>
      </p:sp>
      <p:sp>
        <p:nvSpPr>
          <p:cNvPr id="3" name="Content Placeholder 2"/>
          <p:cNvSpPr>
            <a:spLocks noGrp="1"/>
          </p:cNvSpPr>
          <p:nvPr>
            <p:ph idx="1"/>
          </p:nvPr>
        </p:nvSpPr>
        <p:spPr>
          <a:xfrm>
            <a:off x="457200" y="1219200"/>
            <a:ext cx="8229600" cy="5257800"/>
          </a:xfrm>
        </p:spPr>
        <p:txBody>
          <a:bodyPr>
            <a:normAutofit fontScale="92500"/>
          </a:bodyPr>
          <a:lstStyle/>
          <a:p>
            <a:r>
              <a:rPr lang="en-US" dirty="0"/>
              <a:t>Keep These Tips in Mind</a:t>
            </a:r>
          </a:p>
          <a:p>
            <a:r>
              <a:rPr lang="en-US" dirty="0"/>
              <a:t>Try to avoid foods that have a list of ingredients. Real food spoils and does not come in cans or boxes. A steak or chicken breast does not have a list of ingredients, neither do broccoli or other vegetables.</a:t>
            </a:r>
          </a:p>
          <a:p>
            <a:r>
              <a:rPr lang="en-US" dirty="0"/>
              <a:t>Don’t fear the fat. For example, real butter is much better for you than oleo or margarine. Avoid “low fat” or “fat free” food substitutes.</a:t>
            </a:r>
          </a:p>
          <a:p>
            <a:r>
              <a:rPr lang="en-US" dirty="0"/>
              <a:t>Avoid alcohol, soda, and sweetened juices.</a:t>
            </a:r>
          </a:p>
          <a:p>
            <a:r>
              <a:rPr lang="en-US" dirty="0"/>
              <a:t>You should do most of your shopping around the perimeter of the store. The fresh, nutritious foods are not found in the aisles.</a:t>
            </a:r>
          </a:p>
          <a:p>
            <a:r>
              <a:rPr lang="en-US" dirty="0"/>
              <a:t>Allow yourself 1 or 2 “Cheat” meals each week. In your cheat meals you can eat or drink whatever you like. Don’t let “1 or 2” become 4, or 5, or more.</a:t>
            </a:r>
          </a:p>
        </p:txBody>
      </p:sp>
    </p:spTree>
    <p:extLst>
      <p:ext uri="{BB962C8B-B14F-4D97-AF65-F5344CB8AC3E}">
        <p14:creationId xmlns:p14="http://schemas.microsoft.com/office/powerpoint/2010/main" val="2186256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Expect some carbohydrate “withdrawal” symptoms. Many of us have developed a carbohydrate addiction, and as you wean yourself away from simple, highly processed carbohydrates you may experience symptoms that many people compare to quitting smoking. These symptoms will only last 2 or 3 days.</a:t>
            </a:r>
          </a:p>
        </p:txBody>
      </p:sp>
    </p:spTree>
    <p:extLst>
      <p:ext uri="{BB962C8B-B14F-4D97-AF65-F5344CB8AC3E}">
        <p14:creationId xmlns:p14="http://schemas.microsoft.com/office/powerpoint/2010/main" val="1062477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Beach Muscles vs. Athleticism</a:t>
            </a:r>
            <a:endParaRPr lang="en-US" dirty="0"/>
          </a:p>
        </p:txBody>
      </p:sp>
      <p:sp>
        <p:nvSpPr>
          <p:cNvPr id="3" name="Content Placeholder 2"/>
          <p:cNvSpPr>
            <a:spLocks noGrp="1"/>
          </p:cNvSpPr>
          <p:nvPr>
            <p:ph idx="1"/>
          </p:nvPr>
        </p:nvSpPr>
        <p:spPr/>
        <p:txBody>
          <a:bodyPr/>
          <a:lstStyle/>
          <a:p>
            <a:r>
              <a:rPr lang="en-US" dirty="0" smtClean="0"/>
              <a:t>Many athletes and coaches (especially young men) focus on the muscles we see in the mirror.  </a:t>
            </a:r>
            <a:r>
              <a:rPr lang="en-US" dirty="0" err="1" smtClean="0"/>
              <a:t>Pecs</a:t>
            </a:r>
            <a:r>
              <a:rPr lang="en-US" dirty="0" smtClean="0"/>
              <a:t>, abs, biceps, and quads.  While there is benefit in exercising every muscle group, we often neglect many of the muscles we can’t see.</a:t>
            </a:r>
          </a:p>
          <a:p>
            <a:r>
              <a:rPr lang="en-US" dirty="0" smtClean="0"/>
              <a:t>Most athletic endeavors are largely dependent on strong, explosive hip extension.  Pushing, jumping, running are all dependent on hip extension. </a:t>
            </a:r>
          </a:p>
          <a:p>
            <a:r>
              <a:rPr lang="en-US" dirty="0" smtClean="0"/>
              <a:t>Explosive hip extension benefits from squats, but there are several even more effective exercises.</a:t>
            </a:r>
          </a:p>
          <a:p>
            <a:r>
              <a:rPr lang="en-US" dirty="0" smtClean="0"/>
              <a:t>To improve athleticism, we need to focus on the muscles people see when we’re walking away from them.</a:t>
            </a:r>
            <a:endParaRPr lang="en-US" dirty="0"/>
          </a:p>
        </p:txBody>
      </p:sp>
    </p:spTree>
    <p:extLst>
      <p:ext uri="{BB962C8B-B14F-4D97-AF65-F5344CB8AC3E}">
        <p14:creationId xmlns:p14="http://schemas.microsoft.com/office/powerpoint/2010/main" val="16781900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MCS Conditioning &amp; Weight Training">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NMCS Conditioning &amp; Weight Training</Template>
  <TotalTime>1</TotalTime>
  <Words>714</Words>
  <Application>Microsoft Office PowerPoint</Application>
  <PresentationFormat>On-screen Show (4:3)</PresentationFormat>
  <Paragraphs>61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NMCS Conditioning &amp; Weight Training</vt:lpstr>
      <vt:lpstr>NMCS Conditioning &amp; Weight Training</vt:lpstr>
      <vt:lpstr>Flexibility/Mobility</vt:lpstr>
      <vt:lpstr>Cervical/Thoracic Extension</vt:lpstr>
      <vt:lpstr>Rotation</vt:lpstr>
      <vt:lpstr>Hamstrings</vt:lpstr>
      <vt:lpstr>Nutrition/Diet</vt:lpstr>
      <vt:lpstr>PowerPoint Presentation</vt:lpstr>
      <vt:lpstr>PowerPoint Presentation</vt:lpstr>
      <vt:lpstr>Beach Muscles vs. Athleticism</vt:lpstr>
      <vt:lpstr>This is why we use Deadlifts, Cleans, Snatch, Pull ups, Rows, and Shrugs.</vt:lpstr>
      <vt:lpstr>Another Key Point to Athleticism - </vt:lpstr>
      <vt:lpstr>PowerPoint Presentation</vt:lpstr>
      <vt:lpstr>Deadlift The greatest way to strengthen your back, hips, and Hamstrings.  These are the key to explosive hip extension.  It is imperative to learn and strengthen the dead lift before trying the more explosive lifts; the snatch and the clean &amp; jerk.</vt:lpstr>
      <vt:lpstr>Bad and Good Form</vt:lpstr>
      <vt:lpstr>Power Snatch Using explosive hip and back extension to generate enough momentum to get a weight up over head that is too heavy to lift strictly.</vt:lpstr>
      <vt:lpstr>Power Clean Using explosive hip and back extension to generate enough momentum to get a weight up to shoulder level that is too heavy to lift strictly.</vt:lpstr>
      <vt:lpstr>The Squat and it’s variations.   Crucial for developing full body strength, balance, and midline stabilization.</vt:lpstr>
      <vt:lpstr>The Press and it’s variations Crucial for developing upper body strength and full body balance and midline stabilization.</vt:lpstr>
      <vt:lpstr>The Bench Press is a variation of the Press.   We will use this as an accessory exercise for upper body strength, but it has very little practical sport application.</vt:lpstr>
      <vt:lpstr>Calisthenics/Gymnastics</vt:lpstr>
      <vt:lpstr>In 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NMCS Conditioning &amp; Weight Training</dc:title>
  <dc:creator>Nichole</dc:creator>
  <cp:lastModifiedBy>Nichole</cp:lastModifiedBy>
  <cp:revision>1</cp:revision>
  <dcterms:created xsi:type="dcterms:W3CDTF">2014-06-02T22:06:23Z</dcterms:created>
  <dcterms:modified xsi:type="dcterms:W3CDTF">2014-06-02T22:07:42Z</dcterms:modified>
</cp:coreProperties>
</file>